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7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88CA568C-78FB-43E5-AEA8-F6D2D7CCE2F6}" type="datetimeFigureOut">
              <a:rPr lang="ar-IQ" smtClean="0"/>
              <a:t>17/01/1441</a:t>
            </a:fld>
            <a:endParaRPr lang="ar-IQ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ar-IQ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17/01/1441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17/01/1441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88CA568C-78FB-43E5-AEA8-F6D2D7CCE2F6}" type="datetimeFigureOut">
              <a:rPr lang="ar-IQ" smtClean="0"/>
              <a:t>17/01/1441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88CA568C-78FB-43E5-AEA8-F6D2D7CCE2F6}" type="datetimeFigureOut">
              <a:rPr lang="ar-IQ" smtClean="0"/>
              <a:t>17/01/1441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8CA568C-78FB-43E5-AEA8-F6D2D7CCE2F6}" type="datetimeFigureOut">
              <a:rPr lang="ar-IQ" smtClean="0"/>
              <a:t>17/01/1441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88CA568C-78FB-43E5-AEA8-F6D2D7CCE2F6}" type="datetimeFigureOut">
              <a:rPr lang="ar-IQ" smtClean="0"/>
              <a:t>17/01/1441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17/01/1441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8CA568C-78FB-43E5-AEA8-F6D2D7CCE2F6}" type="datetimeFigureOut">
              <a:rPr lang="ar-IQ" smtClean="0"/>
              <a:t>17/01/1441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88CA568C-78FB-43E5-AEA8-F6D2D7CCE2F6}" type="datetimeFigureOut">
              <a:rPr lang="ar-IQ" smtClean="0"/>
              <a:t>17/01/1441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88CA568C-78FB-43E5-AEA8-F6D2D7CCE2F6}" type="datetimeFigureOut">
              <a:rPr lang="ar-IQ" smtClean="0"/>
              <a:t>17/01/1441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88CA568C-78FB-43E5-AEA8-F6D2D7CCE2F6}" type="datetimeFigureOut">
              <a:rPr lang="ar-IQ" smtClean="0"/>
              <a:t>17/01/1441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ar-IQ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marL="484632" algn="l" rtl="1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r" rtl="1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6858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صورة 1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762000"/>
            <a:ext cx="163004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512483" y="2420888"/>
            <a:ext cx="44775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FF00"/>
                </a:solidFill>
              </a:rPr>
              <a:t>General Biology  </a:t>
            </a:r>
            <a:endParaRPr lang="ar-IQ" sz="40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60157" y="3244334"/>
            <a:ext cx="22236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Lecture 1</a:t>
            </a:r>
            <a:endParaRPr lang="ar-IQ" sz="3600" dirty="0">
              <a:solidFill>
                <a:srgbClr val="FFFF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89721" y="4077072"/>
            <a:ext cx="35477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sz="3600" b="1" dirty="0" smtClean="0">
                <a:solidFill>
                  <a:srgbClr val="FFFF00"/>
                </a:solidFill>
              </a:rPr>
              <a:t>Dr. </a:t>
            </a:r>
            <a:r>
              <a:rPr lang="en-US" sz="3600" b="1" dirty="0" err="1" smtClean="0">
                <a:solidFill>
                  <a:srgbClr val="FFFF00"/>
                </a:solidFill>
              </a:rPr>
              <a:t>sraa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nsayef</a:t>
            </a:r>
            <a:endParaRPr lang="ar-IQ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02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47540" y="2204864"/>
            <a:ext cx="525656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Science of Biology </a:t>
            </a:r>
            <a:endParaRPr lang="ar-IQ" sz="4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75856" y="3212976"/>
            <a:ext cx="22878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latin typeface="Arial Black" pitchFamily="34" charset="0"/>
              </a:rPr>
              <a:t>Lec</a:t>
            </a:r>
            <a:r>
              <a:rPr lang="en-US" sz="3600" b="1" dirty="0" smtClean="0">
                <a:latin typeface="Arial Black" pitchFamily="34" charset="0"/>
              </a:rPr>
              <a:t> </a:t>
            </a:r>
            <a:r>
              <a:rPr lang="en-US" sz="3600" b="1" dirty="0" smtClean="0">
                <a:latin typeface="Arial Black" pitchFamily="34" charset="0"/>
              </a:rPr>
              <a:t>((2))</a:t>
            </a:r>
            <a:endParaRPr lang="ar-IQ" sz="3600" b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354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404664"/>
            <a:ext cx="80648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3200" b="1" dirty="0">
                <a:solidFill>
                  <a:srgbClr val="FFFF00"/>
                </a:solidFill>
              </a:rPr>
              <a:t>Taxonomy:</a:t>
            </a:r>
            <a:r>
              <a:rPr lang="en-US" sz="3200" dirty="0">
                <a:solidFill>
                  <a:srgbClr val="FFFF00"/>
                </a:solidFill>
              </a:rPr>
              <a:t> </a:t>
            </a:r>
            <a:r>
              <a:rPr lang="en-US" sz="3200" dirty="0"/>
              <a:t>The branch of biology concerned with naming and classifying organisms</a:t>
            </a:r>
            <a:r>
              <a:rPr lang="en-US" dirty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899592" y="2136339"/>
            <a:ext cx="595840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Levels of Classification</a:t>
            </a:r>
          </a:p>
          <a:p>
            <a:pPr algn="l"/>
            <a:r>
              <a:rPr lang="en-US" sz="3200" b="1" dirty="0" smtClean="0"/>
              <a:t>Kingdom</a:t>
            </a:r>
            <a:endParaRPr lang="en-US" sz="3200" dirty="0"/>
          </a:p>
          <a:p>
            <a:pPr algn="l"/>
            <a:r>
              <a:rPr lang="en-US" sz="3200" b="1" dirty="0"/>
              <a:t>        Phylum</a:t>
            </a:r>
            <a:endParaRPr lang="en-US" sz="3200" dirty="0"/>
          </a:p>
          <a:p>
            <a:pPr algn="l"/>
            <a:r>
              <a:rPr lang="en-US" sz="3200" b="1" dirty="0"/>
              <a:t>           Class</a:t>
            </a:r>
            <a:endParaRPr lang="en-US" sz="3200" dirty="0"/>
          </a:p>
          <a:p>
            <a:pPr algn="l"/>
            <a:r>
              <a:rPr lang="en-US" sz="3200" b="1" dirty="0"/>
              <a:t>            Order</a:t>
            </a:r>
            <a:endParaRPr lang="en-US" sz="3200" dirty="0"/>
          </a:p>
          <a:p>
            <a:pPr algn="l"/>
            <a:r>
              <a:rPr lang="en-US" sz="3200" b="1" dirty="0"/>
              <a:t>            Family</a:t>
            </a:r>
            <a:endParaRPr lang="en-US" sz="3200" dirty="0"/>
          </a:p>
          <a:p>
            <a:pPr algn="l"/>
            <a:r>
              <a:rPr lang="en-US" sz="3200" b="1" dirty="0"/>
              <a:t>                   Genus</a:t>
            </a:r>
            <a:endParaRPr lang="en-US" sz="3200" dirty="0"/>
          </a:p>
          <a:p>
            <a:pPr algn="l"/>
            <a:r>
              <a:rPr lang="en-US" sz="3200" b="1" dirty="0"/>
              <a:t>                         Species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03895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1560" y="332656"/>
            <a:ext cx="35381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heavy" dirty="0"/>
              <a:t>Five Kingdoms of Living World: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40880" y="882003"/>
            <a:ext cx="796356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Kingdom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Monera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Procaryotae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): </a:t>
            </a:r>
          </a:p>
          <a:p>
            <a:pPr lvl="0"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1- Most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widespread organisms. </a:t>
            </a:r>
          </a:p>
          <a:p>
            <a:pPr lvl="0"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2- Prokaryotes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(“Before nucleus”): </a:t>
            </a:r>
          </a:p>
          <a:p>
            <a:pPr lvl="0"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3-Lack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nuclear membrane around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DNA.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lvl="0"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4-Lack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membrane bound organelles (mitochondria, chloroplast,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golgi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endoplasmic reticulum). </a:t>
            </a:r>
          </a:p>
          <a:p>
            <a:pPr lvl="0"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5- Unicellular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Single celled organisms. </a:t>
            </a:r>
          </a:p>
          <a:p>
            <a:pPr lvl="0"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6- Have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 cell wall. </a:t>
            </a:r>
          </a:p>
          <a:p>
            <a:pPr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7- Include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Bacteria</a:t>
            </a:r>
            <a:r>
              <a:rPr lang="en-US" dirty="0"/>
              <a:t>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158935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188640"/>
            <a:ext cx="864096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3200" b="1" dirty="0">
                <a:solidFill>
                  <a:srgbClr val="FFFF00"/>
                </a:solidFill>
              </a:rPr>
              <a:t>Kingdom</a:t>
            </a:r>
            <a:r>
              <a:rPr lang="en-US" sz="3200" dirty="0">
                <a:solidFill>
                  <a:srgbClr val="FFFF00"/>
                </a:solidFill>
              </a:rPr>
              <a:t>: </a:t>
            </a:r>
            <a:r>
              <a:rPr lang="en-US" sz="3200" b="1" dirty="0">
                <a:solidFill>
                  <a:srgbClr val="FFFF00"/>
                </a:solidFill>
              </a:rPr>
              <a:t>Protista</a:t>
            </a:r>
            <a:r>
              <a:rPr lang="en-US" sz="3200" dirty="0">
                <a:solidFill>
                  <a:srgbClr val="FFFF00"/>
                </a:solidFill>
              </a:rPr>
              <a:t> </a:t>
            </a:r>
          </a:p>
          <a:p>
            <a:pPr lvl="0"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Eucaryotes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(True nucleus): </a:t>
            </a:r>
          </a:p>
          <a:p>
            <a:pPr lvl="0"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2- Have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nuclear membrane around DNA. </a:t>
            </a:r>
          </a:p>
          <a:p>
            <a:pPr lvl="0"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3- Have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membrane bound organelles (mitochondria, chloroplast,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golgi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endoplasmic reticulum). </a:t>
            </a:r>
          </a:p>
          <a:p>
            <a:pPr lvl="0"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4- Unicellular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or simple multicellular. </a:t>
            </a:r>
          </a:p>
          <a:p>
            <a:pPr lvl="0"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5- Most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are larger and more complex than bacteria. </a:t>
            </a:r>
          </a:p>
          <a:p>
            <a:pPr lvl="0"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6- Some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have cell walls, others don’t. </a:t>
            </a:r>
          </a:p>
          <a:p>
            <a:pPr lvl="0"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7- Some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make their own food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phothosynthetic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), others must eat other organisms. </a:t>
            </a:r>
          </a:p>
          <a:p>
            <a:pPr lvl="0"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8- Include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Protozoa, algae, slime molds.</a:t>
            </a:r>
          </a:p>
        </p:txBody>
      </p:sp>
    </p:spTree>
    <p:extLst>
      <p:ext uri="{BB962C8B-B14F-4D97-AF65-F5344CB8AC3E}">
        <p14:creationId xmlns:p14="http://schemas.microsoft.com/office/powerpoint/2010/main" val="933712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188640"/>
            <a:ext cx="8568952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Kingdom</a:t>
            </a:r>
            <a:r>
              <a:rPr lang="en-US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Fungi</a:t>
            </a:r>
            <a:r>
              <a:rPr lang="en-US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1- Most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are multicellular. </a:t>
            </a:r>
          </a:p>
          <a:p>
            <a:pPr lvl="0"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Eucaryotes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lvl="0"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3-Have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nuclear membrane around DNA. </a:t>
            </a:r>
          </a:p>
          <a:p>
            <a:pPr lvl="0"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4- Have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membrane bound organelles (mitochondria, chloroplast,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golgi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endoplasmic reticulum). </a:t>
            </a:r>
          </a:p>
          <a:p>
            <a:pPr lvl="0"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5- Have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cell walls. </a:t>
            </a:r>
          </a:p>
          <a:p>
            <a:pPr lvl="0"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6-Heterotrophs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Obtain food from other organisms. </a:t>
            </a:r>
          </a:p>
          <a:p>
            <a:pPr lvl="0"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7- Most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are decomposers, which absorb food from dead organisms. </a:t>
            </a:r>
          </a:p>
          <a:p>
            <a:pPr lvl="0" algn="l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8-Include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Mushrooms, yeasts, and molds.</a:t>
            </a:r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00441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116632"/>
            <a:ext cx="8352928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Kingdom:</a:t>
            </a:r>
            <a:r>
              <a:rPr lang="en-US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Plantae</a:t>
            </a:r>
            <a:r>
              <a:rPr lang="en-US" dirty="0"/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lvl="1"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1-Complex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multicellular organisms. </a:t>
            </a:r>
          </a:p>
          <a:p>
            <a:pPr lvl="0"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2-Cellulose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cell walls. </a:t>
            </a:r>
          </a:p>
          <a:p>
            <a:pPr lvl="0"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3-Eucaryotes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Have nuclear membrane around DNA and membrane bound organelles. </a:t>
            </a:r>
          </a:p>
          <a:p>
            <a:pPr lvl="0"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4-Autotrophs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Convert sunlight, water, and carbon dioxide into food through photosynthesis. </a:t>
            </a:r>
          </a:p>
          <a:p>
            <a:pPr lvl="0"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5-Waxy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cuticle that prevents water loss. </a:t>
            </a:r>
          </a:p>
          <a:p>
            <a:pPr lvl="0"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6-Multicellular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sex organs. </a:t>
            </a:r>
          </a:p>
          <a:p>
            <a:pPr lvl="0"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7-Openings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in leaves and stems for gas exchange (stomata). </a:t>
            </a:r>
          </a:p>
          <a:p>
            <a:pPr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8-Include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Trees, flowering plants, and mosses</a:t>
            </a:r>
            <a:r>
              <a:rPr lang="en-US" dirty="0"/>
              <a:t>.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358649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504" y="188640"/>
            <a:ext cx="892899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3200" b="1" dirty="0">
                <a:solidFill>
                  <a:srgbClr val="FFFF00"/>
                </a:solidFill>
              </a:rPr>
              <a:t>Kingdom:</a:t>
            </a:r>
            <a:r>
              <a:rPr lang="en-US" sz="3200" dirty="0">
                <a:solidFill>
                  <a:srgbClr val="FFFF00"/>
                </a:solidFill>
              </a:rPr>
              <a:t> </a:t>
            </a:r>
            <a:r>
              <a:rPr lang="en-US" sz="3200" b="1" dirty="0" err="1">
                <a:solidFill>
                  <a:srgbClr val="FFFF00"/>
                </a:solidFill>
              </a:rPr>
              <a:t>Animalia</a:t>
            </a:r>
            <a:r>
              <a:rPr lang="en-US" sz="3200" dirty="0">
                <a:solidFill>
                  <a:srgbClr val="FFFF00"/>
                </a:solidFill>
              </a:rPr>
              <a:t> </a:t>
            </a:r>
            <a:endParaRPr lang="en-US" sz="3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1-Complex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multicellular organisms. </a:t>
            </a:r>
          </a:p>
          <a:p>
            <a:pPr lvl="0" algn="l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2-Lack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cell walls. </a:t>
            </a:r>
          </a:p>
          <a:p>
            <a:pPr lvl="0" algn="l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3-Eucaryotes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Have nuclear membrane around DNA and membrane bound organelles. </a:t>
            </a:r>
          </a:p>
          <a:p>
            <a:pPr lvl="0" algn="l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4-Heterotrophs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Obtain chemical energy from living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sources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Eat other organisms for nourishment. </a:t>
            </a:r>
          </a:p>
          <a:p>
            <a:pPr lvl="0" algn="l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5-High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degree of tissue specialization and body organization. </a:t>
            </a:r>
          </a:p>
          <a:p>
            <a:pPr lvl="0" algn="l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6-Locomotion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 algn="l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7-Well-developed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sense organs, nervous system, and muscles. </a:t>
            </a:r>
          </a:p>
          <a:p>
            <a:pPr lvl="0" algn="l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8-Include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Sponges, worms, insects, and vertebrates</a:t>
            </a:r>
            <a:r>
              <a:rPr lang="en-US" dirty="0"/>
              <a:t>.</a:t>
            </a:r>
            <a:r>
              <a:rPr lang="en-US" b="1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4357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64</TotalTime>
  <Words>394</Words>
  <Application>Microsoft Office PowerPoint</Application>
  <PresentationFormat>On-screen Show (4:3)</PresentationFormat>
  <Paragraphs>59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Verve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Maher</dc:creator>
  <cp:lastModifiedBy>Maher</cp:lastModifiedBy>
  <cp:revision>8</cp:revision>
  <dcterms:created xsi:type="dcterms:W3CDTF">2019-09-14T08:07:35Z</dcterms:created>
  <dcterms:modified xsi:type="dcterms:W3CDTF">2019-09-16T17:15:20Z</dcterms:modified>
</cp:coreProperties>
</file>